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4" r:id="rId3"/>
    <p:sldId id="267" r:id="rId4"/>
    <p:sldId id="269" r:id="rId5"/>
    <p:sldId id="268" r:id="rId6"/>
    <p:sldId id="262" r:id="rId7"/>
    <p:sldId id="263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5" r:id="rId16"/>
    <p:sldId id="266" r:id="rId17"/>
  </p:sldIdLst>
  <p:sldSz cx="13716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426" y="-96"/>
      </p:cViewPr>
      <p:guideLst>
        <p:guide orient="horz" pos="2160"/>
        <p:guide pos="4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393ECA6-2311-4507-9AE3-EE2ADBD64E2D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9FB7D3E-2611-417D-87F4-EEA3C11D77D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130430"/>
            <a:ext cx="11658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9601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92FFA0-1C5E-4E70-B689-34DDD8446F2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4C4BE-D583-40E3-B668-94C2F919F25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C72442-2119-4CA2-A56B-4A263C1D6A6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FD3C3-0A8E-4BF7-A226-E6570DEA0E8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16150" y="274643"/>
            <a:ext cx="46291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74643"/>
            <a:ext cx="136588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C7B256-EA85-4E5F-8375-600F588219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55A16-D2C2-450F-B8CE-3B48665B8B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435AA7-2038-486C-AB4C-EF2C2F7084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5CA8B5-F017-467E-97E7-9CDEC4F32A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406905"/>
            <a:ext cx="11658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2906713"/>
            <a:ext cx="11658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8ABD49-FA6F-42E8-BAAD-901C79B855E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C99B08-64D4-4ED7-BC3E-6F8845ED59C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600205"/>
            <a:ext cx="91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1600205"/>
            <a:ext cx="91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5B0E20-9E1A-410D-A6FF-148EAEEF90A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9D811-E09B-416D-AC55-4857AF9F0E8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12344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60602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60602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41" y="1535113"/>
            <a:ext cx="60626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41" y="2174875"/>
            <a:ext cx="60626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2B054-A354-4F40-BDA9-C1D2A2E25E4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67E793-1F65-4B2F-8CE3-7AD6BF30DB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39696-07A5-4177-A7EC-3C3BA705847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BE9252-8AA3-4F7D-9275-5631499BFEA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97B117-9FE6-4EDB-BA45-CFA364EE625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50BD23-14D5-425A-A3B9-B349D30C9F6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4" y="273050"/>
            <a:ext cx="45124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273055"/>
            <a:ext cx="76676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4" y="1435103"/>
            <a:ext cx="45124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BA0D6B-E8FF-4066-9B46-F267ADDB030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8C9DC3-4FB4-4951-B5B5-124E333BC8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4800600"/>
            <a:ext cx="8229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12775"/>
            <a:ext cx="8229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5367338"/>
            <a:ext cx="8229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1675DA-7507-438F-B076-BC8673A49E0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251A50-2D31-495C-87F5-B17F892A74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1234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5"/>
            <a:ext cx="12344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5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9314680-D63E-4B09-B38D-8D6260298A7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6356355"/>
            <a:ext cx="434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56355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199C184-7747-4B81-A826-EBC9745BE60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14.png"/><Relationship Id="rId6" Type="http://schemas.microsoft.com/office/2007/relationships/media" Target="../media/media4.mp3"/><Relationship Id="rId5" Type="http://schemas.openxmlformats.org/officeDocument/2006/relationships/audio" Target="../media/media4.mp3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2400"/>
            <a:ext cx="10591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4571"/>
            <a:ext cx="2514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97182"/>
            <a:ext cx="4191000" cy="447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662545"/>
            <a:ext cx="4114800" cy="4814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7" y="2133600"/>
            <a:ext cx="453736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934691"/>
            <a:ext cx="4572000" cy="40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85160" y="42589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tidies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41815" y="5334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leaves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82400" y="1826606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rgbClr val="FF0000"/>
                </a:solidFill>
              </a:rPr>
              <a:t>cleaned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0365" y="3583769"/>
            <a:ext cx="102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changes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09565" y="2814844"/>
            <a:ext cx="102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does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57160" y="5347855"/>
            <a:ext cx="7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does</a:t>
            </a:r>
            <a:endParaRPr lang="en-US" sz="1600" b="1">
              <a:solidFill>
                <a:srgbClr val="FF0000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9" y="4443606"/>
            <a:ext cx="4038599" cy="203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05400" y="6324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0070C0"/>
                </a:solidFill>
              </a:rPr>
              <a:t>d</a:t>
            </a:r>
            <a:r>
              <a:rPr lang="en-US" b="1" i="1" smtClean="0">
                <a:solidFill>
                  <a:srgbClr val="0070C0"/>
                </a:solidFill>
              </a:rPr>
              <a:t>rives them mad = makes them angry</a:t>
            </a:r>
            <a:endParaRPr lang="en-US" b="1" i="1" smtClean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59692" y="4577864"/>
            <a:ext cx="102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take</a:t>
            </a:r>
            <a:endParaRPr 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  <p:bldP spid="22" grpId="0"/>
      <p:bldP spid="23" grpId="0"/>
      <p:bldP spid="9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"/>
            <a:ext cx="4876800" cy="4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07 4.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9360" y="1188720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0200" y="1127759"/>
            <a:ext cx="6019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1  She’s just broken a place.</a:t>
            </a:r>
            <a:endParaRPr lang="en-US" sz="3600" b="1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2  They’ve just got married.</a:t>
            </a:r>
            <a:endParaRPr lang="en-US" sz="3600" b="1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3  He’s just taken a photo.</a:t>
            </a:r>
            <a:endParaRPr lang="en-US" sz="3600" b="1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4  She’s just seen a mouse.</a:t>
            </a:r>
            <a:endParaRPr lang="en-US" sz="3600" b="1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5  The film has just finished.</a:t>
            </a:r>
            <a:endParaRPr lang="en-US" sz="3600" b="1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b="1" smtClean="0">
                <a:solidFill>
                  <a:srgbClr val="0070C0"/>
                </a:solidFill>
              </a:rPr>
              <a:t>6  The dog has just seen a cat.</a:t>
            </a:r>
            <a:endParaRPr lang="en-US" sz="36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23622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" y="1143000"/>
            <a:ext cx="655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1" y="3901440"/>
            <a:ext cx="6471138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14400"/>
            <a:ext cx="5943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6240"/>
            <a:ext cx="5715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1480"/>
            <a:ext cx="5486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45920" y="246888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5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3060" y="455676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3400" y="53340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1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2920" y="2052935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2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2920" y="4818072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4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661177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" y="4480560"/>
            <a:ext cx="6596062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762000"/>
            <a:ext cx="5791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112645"/>
            <a:ext cx="4633912" cy="5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8 4.7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13156" y="2687955"/>
            <a:ext cx="609600" cy="609600"/>
          </a:xfrm>
          <a:prstGeom prst="rect">
            <a:avLst/>
          </a:prstGeom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856672"/>
            <a:ext cx="5105399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091235" y="3298680"/>
            <a:ext cx="377851" cy="327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5727"/>
            <a:ext cx="7038975" cy="61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8200"/>
            <a:ext cx="472916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6018"/>
            <a:ext cx="3962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62" y="1046018"/>
            <a:ext cx="4110038" cy="291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63" y="3962401"/>
            <a:ext cx="411003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581891" y="225727"/>
            <a:ext cx="2727324" cy="61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725" tIns="60862" rIns="121725" bIns="6086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3200" b="1" kern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3200" b="1" u="sng" kern="0" smtClean="0">
                <a:solidFill>
                  <a:srgbClr val="FF0000"/>
                </a:solidFill>
                <a:latin typeface="Comic Sans MS" panose="030F0702030302020204" pitchFamily="66" charset="0"/>
              </a:rPr>
              <a:t>Excercises:</a:t>
            </a:r>
            <a:endParaRPr lang="en-US" sz="3200" b="1" kern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480" y="4522708"/>
            <a:ext cx="352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turned off the </a:t>
            </a:r>
            <a:r>
              <a:rPr lang="en-US" b="1" smtClean="0">
                <a:solidFill>
                  <a:srgbClr val="FF0000"/>
                </a:solidFill>
              </a:rPr>
              <a:t>computer yet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436" y="3467392"/>
            <a:ext cx="32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eaten the sandwich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323" y="5585877"/>
            <a:ext cx="287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drunk his coffee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65483" y="1379696"/>
            <a:ext cx="271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tidied his desk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5963" y="2350023"/>
            <a:ext cx="295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put away his CDs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9740" y="3312914"/>
            <a:ext cx="2620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made his bed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39740" y="4234934"/>
            <a:ext cx="32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put away his clothes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0384" y="5157371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Has he finished talking on the phone </a:t>
            </a:r>
            <a:r>
              <a:rPr lang="en-US" b="1" smtClean="0">
                <a:solidFill>
                  <a:srgbClr val="FF0000"/>
                </a:solidFill>
              </a:rPr>
              <a:t>yet?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6440" y="5465803"/>
            <a:ext cx="275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Yes, he’s already finished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39763" y="4539734"/>
            <a:ext cx="1452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No, he hasn’t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25371" y="3621578"/>
            <a:ext cx="1452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No, he hasn’t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55871" y="2658963"/>
            <a:ext cx="271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Yes, he has already done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56882" y="1703308"/>
            <a:ext cx="1452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No, he hasn’t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323" y="5863769"/>
            <a:ext cx="1452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No, he hasn’t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323" y="4876800"/>
            <a:ext cx="2495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Yes, He’s already done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4523" y="3821484"/>
            <a:ext cx="1452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</a:rPr>
              <a:t>No, he hasn’t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073" y="228600"/>
            <a:ext cx="5334000" cy="52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27262"/>
            <a:ext cx="10896600" cy="557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84073" y="3124199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</a:rPr>
              <a:t>She’s just fallen an exam</a:t>
            </a:r>
            <a:endParaRPr lang="en-US" sz="2400" b="1" i="1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4072" y="5318760"/>
            <a:ext cx="252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</a:rPr>
              <a:t>No, thanks. We’ve just had lunch</a:t>
            </a:r>
            <a:endParaRPr lang="en-US" sz="2400" b="1" i="1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7400" y="310895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</a:rPr>
              <a:t>She’s just miss her train</a:t>
            </a:r>
            <a:endParaRPr lang="en-US" sz="2400" b="1" i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62160" y="124968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</a:rPr>
              <a:t>He’s just been on holiday</a:t>
            </a:r>
            <a:endParaRPr lang="en-US" sz="2400" b="1" i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77400" y="493374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>
                <a:solidFill>
                  <a:srgbClr val="FF0000"/>
                </a:solidFill>
              </a:rPr>
              <a:t>He’s just wake up</a:t>
            </a:r>
            <a:endParaRPr lang="en-US" sz="24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242886"/>
            <a:ext cx="44196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" y="876300"/>
            <a:ext cx="446532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499872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373321"/>
            <a:ext cx="6553200" cy="44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1" y="975360"/>
            <a:ext cx="6172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5 4.4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50282" y="5577840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1600200"/>
            <a:ext cx="22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2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6640" y="158496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6320" y="406146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1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96640" y="4061460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4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1106804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finished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0600" y="2316480"/>
            <a:ext cx="9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left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29701" y="3907422"/>
            <a:ext cx="9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done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4400" y="5377785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cleaned</a:t>
            </a:r>
            <a:endParaRPr 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04800"/>
            <a:ext cx="1127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>
                <a:solidFill>
                  <a:srgbClr val="0070C0"/>
                </a:solidFill>
              </a:rPr>
              <a:t>c</a:t>
            </a:r>
            <a:r>
              <a:rPr lang="en-US" sz="2800" b="1" smtClean="0">
                <a:solidFill>
                  <a:srgbClr val="0070C0"/>
                </a:solidFill>
              </a:rPr>
              <a:t>   Look at the conversations and </a:t>
            </a:r>
            <a:r>
              <a:rPr lang="en-US" sz="2800" b="1" u="sng" smtClean="0">
                <a:solidFill>
                  <a:srgbClr val="0070C0"/>
                </a:solidFill>
              </a:rPr>
              <a:t>underline</a:t>
            </a:r>
            <a:r>
              <a:rPr lang="en-US" sz="2800" b="1" smtClean="0">
                <a:solidFill>
                  <a:srgbClr val="0070C0"/>
                </a:solidFill>
              </a:rPr>
              <a:t> </a:t>
            </a:r>
            <a:r>
              <a:rPr lang="en-US" sz="2800" b="1" i="1" smtClean="0">
                <a:solidFill>
                  <a:srgbClr val="0070C0"/>
                </a:solidFill>
              </a:rPr>
              <a:t>just</a:t>
            </a:r>
            <a:r>
              <a:rPr lang="en-US" sz="2800" b="1" smtClean="0">
                <a:solidFill>
                  <a:srgbClr val="0070C0"/>
                </a:solidFill>
              </a:rPr>
              <a:t>, </a:t>
            </a:r>
            <a:r>
              <a:rPr lang="en-US" sz="2800" b="1" i="1" smtClean="0">
                <a:solidFill>
                  <a:srgbClr val="0070C0"/>
                </a:solidFill>
              </a:rPr>
              <a:t>yet</a:t>
            </a:r>
            <a:r>
              <a:rPr lang="en-US" sz="2800" b="1" smtClean="0">
                <a:solidFill>
                  <a:srgbClr val="0070C0"/>
                </a:solidFill>
              </a:rPr>
              <a:t>, and </a:t>
            </a:r>
            <a:r>
              <a:rPr lang="en-US" sz="2800" b="1" i="1" smtClean="0">
                <a:solidFill>
                  <a:srgbClr val="0070C0"/>
                </a:solidFill>
              </a:rPr>
              <a:t>already</a:t>
            </a:r>
            <a:r>
              <a:rPr lang="en-US" sz="2800" b="1" smtClean="0">
                <a:solidFill>
                  <a:srgbClr val="0070C0"/>
                </a:solidFill>
              </a:rPr>
              <a:t>. What tense is the verb with them? What do you think they mean?</a:t>
            </a:r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1956524"/>
            <a:ext cx="8305800" cy="230832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3200" b="1">
                <a:solidFill>
                  <a:srgbClr val="FF0000"/>
                </a:solidFill>
              </a:rPr>
              <a:t>j</a:t>
            </a:r>
            <a:r>
              <a:rPr lang="en-US" sz="3200" b="1" smtClean="0">
                <a:solidFill>
                  <a:srgbClr val="FF0000"/>
                </a:solidFill>
              </a:rPr>
              <a:t>ust (in the contex) = a very short time ago</a:t>
            </a:r>
            <a:endParaRPr lang="en-US" sz="3200" b="1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3200" b="1">
                <a:solidFill>
                  <a:srgbClr val="FF0000"/>
                </a:solidFill>
              </a:rPr>
              <a:t>a</a:t>
            </a:r>
            <a:r>
              <a:rPr lang="en-US" sz="3200" b="1" smtClean="0">
                <a:solidFill>
                  <a:srgbClr val="FF0000"/>
                </a:solidFill>
              </a:rPr>
              <a:t>lready + earlier than expected</a:t>
            </a:r>
            <a:endParaRPr lang="en-US" sz="3200" b="1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3200" b="1">
                <a:solidFill>
                  <a:srgbClr val="FF0000"/>
                </a:solidFill>
              </a:rPr>
              <a:t>y</a:t>
            </a:r>
            <a:r>
              <a:rPr lang="en-US" sz="3200" b="1" smtClean="0">
                <a:solidFill>
                  <a:srgbClr val="FF0000"/>
                </a:solidFill>
              </a:rPr>
              <a:t>et = until now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9600" y="5105400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smtClean="0">
                <a:solidFill>
                  <a:srgbClr val="C00000"/>
                </a:solidFill>
              </a:rPr>
              <a:t>Note:</a:t>
            </a:r>
            <a:r>
              <a:rPr lang="en-US" sz="2800" b="1" i="1" smtClean="0">
                <a:solidFill>
                  <a:srgbClr val="C00000"/>
                </a:solidFill>
              </a:rPr>
              <a:t>  </a:t>
            </a:r>
            <a:r>
              <a:rPr lang="en-US" sz="2800" b="1" i="1" smtClean="0">
                <a:solidFill>
                  <a:srgbClr val="0070C0"/>
                </a:solidFill>
              </a:rPr>
              <a:t>Just has other meangings in other contexts, e.g. only</a:t>
            </a:r>
            <a:endParaRPr lang="en-US" sz="2800" b="1" i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98417" y="248399"/>
            <a:ext cx="99953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smtClean="0">
                <a:solidFill>
                  <a:srgbClr val="002060"/>
                </a:solidFill>
                <a:latin typeface="Arial Black" panose="020B0A04020102020204" pitchFamily="34" charset="0"/>
              </a:rPr>
              <a:t>Psesent perfect + yet, just, already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764" y="928576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mtClean="0">
                <a:solidFill>
                  <a:srgbClr val="002060"/>
                </a:solidFill>
                <a:latin typeface="Arial Black" panose="020B0A04020102020204" pitchFamily="34" charset="0"/>
              </a:rPr>
              <a:t>Yet</a:t>
            </a:r>
            <a:endParaRPr lang="en-US" u="sng">
              <a:solidFill>
                <a:srgbClr val="002060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932708" y="1181669"/>
            <a:ext cx="10335491" cy="2341097"/>
          </a:xfrm>
        </p:spPr>
        <p:txBody>
          <a:bodyPr/>
          <a:lstStyle/>
          <a:p>
            <a:pPr algn="just" eaLnBrk="1" hangingPunct="1"/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Yet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(-)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(?)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sentences to ask if something is going to happen has happened or say it hasn’t happened.</a:t>
            </a:r>
            <a:endParaRPr lang="tr-TR" sz="4000" b="1" smtClean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6600" y="4932218"/>
            <a:ext cx="861335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i="1" smtClean="0">
                <a:solidFill>
                  <a:srgbClr val="00B050"/>
                </a:solidFill>
              </a:rPr>
              <a:t>Ex: </a:t>
            </a:r>
            <a:r>
              <a:rPr lang="en-US" sz="3600" b="1" i="1" smtClean="0">
                <a:solidFill>
                  <a:srgbClr val="FF0000"/>
                </a:solidFill>
              </a:rPr>
              <a:t>Has</a:t>
            </a:r>
            <a:r>
              <a:rPr lang="en-US" sz="3600" b="1" i="1" smtClean="0">
                <a:solidFill>
                  <a:srgbClr val="00B050"/>
                </a:solidFill>
              </a:rPr>
              <a:t> </a:t>
            </a:r>
            <a:r>
              <a:rPr lang="en-US" sz="3600" b="1" i="1">
                <a:solidFill>
                  <a:srgbClr val="00B050"/>
                </a:solidFill>
              </a:rPr>
              <a:t>your course started </a:t>
            </a:r>
            <a:r>
              <a:rPr lang="en-US" sz="3600" b="1" i="1">
                <a:solidFill>
                  <a:srgbClr val="FF0000"/>
                </a:solidFill>
              </a:rPr>
              <a:t>yet</a:t>
            </a:r>
            <a:r>
              <a:rPr lang="en-US" sz="3600" b="1" i="1">
                <a:solidFill>
                  <a:srgbClr val="00B050"/>
                </a:solidFill>
              </a:rPr>
              <a:t>? </a:t>
            </a:r>
            <a:endParaRPr lang="en-US" sz="3600" b="1" i="1" smtClean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i="1" smtClean="0">
                <a:solidFill>
                  <a:srgbClr val="00B050"/>
                </a:solidFill>
              </a:rPr>
              <a:t>      I </a:t>
            </a:r>
            <a:r>
              <a:rPr lang="en-US" sz="3600" b="1" i="1">
                <a:solidFill>
                  <a:srgbClr val="FF0000"/>
                </a:solidFill>
              </a:rPr>
              <a:t>haven’t</a:t>
            </a:r>
            <a:r>
              <a:rPr lang="en-US" sz="3600" b="1" i="1">
                <a:solidFill>
                  <a:srgbClr val="00B050"/>
                </a:solidFill>
              </a:rPr>
              <a:t> received a letter from him </a:t>
            </a:r>
            <a:r>
              <a:rPr lang="en-US" sz="3600" b="1" i="1">
                <a:solidFill>
                  <a:srgbClr val="FF0000"/>
                </a:solidFill>
              </a:rPr>
              <a:t>yet</a:t>
            </a:r>
            <a:r>
              <a:rPr lang="en-US" sz="3600" b="1" i="1">
                <a:solidFill>
                  <a:srgbClr val="00B050"/>
                </a:solidFill>
              </a:rPr>
              <a:t>.</a:t>
            </a:r>
            <a:endParaRPr lang="en-US" sz="3600" b="1" i="1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7400" y="3837063"/>
            <a:ext cx="967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Calibri" panose="020F0502020204030204"/>
                <a:ea typeface="+mj-ea"/>
                <a:cs typeface="+mj-cs"/>
              </a:rPr>
              <a:t>Yet</a:t>
            </a:r>
            <a:r>
              <a:rPr lang="en-US" sz="4000" b="1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 is put </a:t>
            </a:r>
            <a:r>
              <a:rPr lang="en-US" sz="4000" b="1">
                <a:solidFill>
                  <a:srgbClr val="FF0000"/>
                </a:solidFill>
                <a:latin typeface="Calibri" panose="020F0502020204030204"/>
                <a:ea typeface="+mj-ea"/>
                <a:cs typeface="+mj-cs"/>
              </a:rPr>
              <a:t>at the end </a:t>
            </a:r>
            <a:r>
              <a:rPr lang="en-US" sz="4000" b="1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of the sentence.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2889" y="362634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mtClean="0">
                <a:solidFill>
                  <a:srgbClr val="002060"/>
                </a:solidFill>
                <a:latin typeface="Arial Black" panose="020B0A04020102020204" pitchFamily="34" charset="0"/>
              </a:rPr>
              <a:t>Just</a:t>
            </a:r>
            <a:endParaRPr lang="en-US" u="sng">
              <a:solidFill>
                <a:srgbClr val="00206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008965"/>
            <a:ext cx="10896600" cy="1676400"/>
          </a:xfrm>
        </p:spPr>
        <p:txBody>
          <a:bodyPr/>
          <a:lstStyle/>
          <a:p>
            <a:pPr algn="just" eaLnBrk="1" hangingPunct="1"/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(+)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sentences to say that something happened recently.</a:t>
            </a:r>
            <a:endParaRPr lang="tr-TR" sz="4000" b="1" smtClean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4600" y="4800600"/>
            <a:ext cx="1000511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i="1" smtClean="0">
                <a:solidFill>
                  <a:srgbClr val="00B050"/>
                </a:solidFill>
                <a:cs typeface="Calibri" panose="020F0502020204030204" pitchFamily="34" charset="0"/>
              </a:rPr>
              <a:t>Ex: I’ve</a:t>
            </a:r>
            <a:r>
              <a:rPr lang="en-US" sz="3600" b="1" i="1">
                <a:solidFill>
                  <a:srgbClr val="00B050"/>
                </a:solidFill>
                <a:cs typeface="Calibri" panose="020F0502020204030204" pitchFamily="34" charset="0"/>
              </a:rPr>
              <a:t> </a:t>
            </a:r>
            <a:r>
              <a:rPr lang="en-US" sz="3600" b="1" i="1">
                <a:solidFill>
                  <a:srgbClr val="FF0000"/>
                </a:solidFill>
                <a:cs typeface="Calibri" panose="020F0502020204030204" pitchFamily="34" charset="0"/>
              </a:rPr>
              <a:t>just</a:t>
            </a:r>
            <a:r>
              <a:rPr lang="en-US" sz="3600" b="1" i="1">
                <a:solidFill>
                  <a:srgbClr val="00B050"/>
                </a:solidFill>
                <a:cs typeface="Calibri" panose="020F0502020204030204" pitchFamily="34" charset="0"/>
              </a:rPr>
              <a:t> seen Susan coming out of the cinema</a:t>
            </a:r>
            <a:r>
              <a:rPr lang="en-US" sz="3600" b="1" i="1" smtClean="0">
                <a:solidFill>
                  <a:srgbClr val="00B050"/>
                </a:solidFill>
                <a:cs typeface="Calibri" panose="020F0502020204030204" pitchFamily="34" charset="0"/>
              </a:rPr>
              <a:t>.</a:t>
            </a:r>
            <a:endParaRPr lang="en-US" sz="3600" b="1" i="1" smtClean="0">
              <a:solidFill>
                <a:srgbClr val="00B050"/>
              </a:solidFill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i="1" smtClean="0">
                <a:solidFill>
                  <a:srgbClr val="00B050"/>
                </a:solidFill>
                <a:cs typeface="Calibri" panose="020F0502020204030204" pitchFamily="34" charset="0"/>
              </a:rPr>
              <a:t>     Mike’s</a:t>
            </a:r>
            <a:r>
              <a:rPr lang="en-US" sz="3600" b="1" i="1">
                <a:solidFill>
                  <a:srgbClr val="00B050"/>
                </a:solidFill>
                <a:cs typeface="Calibri" panose="020F0502020204030204" pitchFamily="34" charset="0"/>
              </a:rPr>
              <a:t> </a:t>
            </a:r>
            <a:r>
              <a:rPr lang="en-US" sz="3600" b="1" i="1">
                <a:solidFill>
                  <a:srgbClr val="FF0000"/>
                </a:solidFill>
                <a:cs typeface="Calibri" panose="020F0502020204030204" pitchFamily="34" charset="0"/>
              </a:rPr>
              <a:t>just</a:t>
            </a:r>
            <a:r>
              <a:rPr lang="en-US" sz="3600" b="1" i="1">
                <a:solidFill>
                  <a:srgbClr val="00B050"/>
                </a:solidFill>
                <a:cs typeface="Calibri" panose="020F0502020204030204" pitchFamily="34" charset="0"/>
              </a:rPr>
              <a:t> called. Can you ring him back please?</a:t>
            </a:r>
            <a:endParaRPr lang="en-US" sz="3600" b="1" i="1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11927" y="2895600"/>
            <a:ext cx="11049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Just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is put </a:t>
            </a:r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after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the </a:t>
            </a:r>
            <a:r>
              <a:rPr lang="en-US" sz="4000" b="1" u="sng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auxiliary verb </a:t>
            </a:r>
            <a:r>
              <a:rPr lang="vi-VN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“</a:t>
            </a:r>
            <a:r>
              <a:rPr lang="vi-VN" sz="4000" b="1" i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have/ has</a:t>
            </a:r>
            <a:r>
              <a:rPr lang="vi-VN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” 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and </a:t>
            </a:r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before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the </a:t>
            </a:r>
            <a:r>
              <a:rPr lang="en-US" sz="4000" b="1" u="sng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past participle 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(main verb).</a:t>
            </a:r>
            <a:b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</a:br>
            <a:endParaRPr lang="en-US" b="1"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96097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smtClean="0">
                <a:solidFill>
                  <a:srgbClr val="002060"/>
                </a:solidFill>
                <a:latin typeface="Arial Black" panose="020B0A04020102020204" pitchFamily="34" charset="0"/>
              </a:rPr>
              <a:t>Already</a:t>
            </a:r>
            <a:endParaRPr lang="en-US" u="sng">
              <a:solidFill>
                <a:srgbClr val="00206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764" y="990600"/>
            <a:ext cx="11963400" cy="1600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4000" b="1" smtClean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(+)</a:t>
            </a:r>
            <a:r>
              <a:rPr lang="en-US" sz="4000" b="1" smtClean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sentences to say that something happened before now or earlier than expected.</a:t>
            </a:r>
            <a:endParaRPr lang="tr-TR" sz="4000" b="1" smtClean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5070764"/>
            <a:ext cx="112776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 smtClean="0">
                <a:solidFill>
                  <a:srgbClr val="00B050"/>
                </a:solidFill>
              </a:rPr>
              <a:t>Ex:</a:t>
            </a:r>
            <a:r>
              <a:rPr lang="en-US" sz="3200" b="1" i="1" smtClean="0">
                <a:solidFill>
                  <a:srgbClr val="7030A0"/>
                </a:solidFill>
              </a:rPr>
              <a:t>  </a:t>
            </a:r>
            <a:r>
              <a:rPr lang="en-US" sz="3200" b="1" i="1" smtClean="0">
                <a:solidFill>
                  <a:srgbClr val="00B050"/>
                </a:solidFill>
              </a:rPr>
              <a:t>I </a:t>
            </a:r>
            <a:r>
              <a:rPr lang="en-US" sz="3200" b="1" i="1">
                <a:solidFill>
                  <a:srgbClr val="00B050"/>
                </a:solidFill>
              </a:rPr>
              <a:t>have </a:t>
            </a:r>
            <a:r>
              <a:rPr lang="en-US" sz="3200" b="1" i="1">
                <a:solidFill>
                  <a:srgbClr val="FF0000"/>
                </a:solidFill>
              </a:rPr>
              <a:t>already</a:t>
            </a:r>
            <a:r>
              <a:rPr lang="en-US" sz="3200" b="1" i="1">
                <a:solidFill>
                  <a:srgbClr val="00B050"/>
                </a:solidFill>
              </a:rPr>
              <a:t> been to Tokyo </a:t>
            </a:r>
            <a:r>
              <a:rPr lang="en-US" sz="3200" b="1" i="1" u="sng" smtClean="0">
                <a:solidFill>
                  <a:srgbClr val="002060"/>
                </a:solidFill>
              </a:rPr>
              <a:t>or</a:t>
            </a:r>
            <a:r>
              <a:rPr lang="en-US" sz="3200" b="1" i="1" u="sng" smtClean="0">
                <a:solidFill>
                  <a:srgbClr val="00B050"/>
                </a:solidFill>
              </a:rPr>
              <a:t> </a:t>
            </a:r>
            <a:r>
              <a:rPr lang="en-US" sz="3200" b="1" i="1" smtClean="0">
                <a:solidFill>
                  <a:srgbClr val="00B050"/>
                </a:solidFill>
              </a:rPr>
              <a:t>I </a:t>
            </a:r>
            <a:r>
              <a:rPr lang="en-US" sz="3200" b="1" i="1">
                <a:solidFill>
                  <a:srgbClr val="00B050"/>
                </a:solidFill>
              </a:rPr>
              <a:t>have been to Tokyo </a:t>
            </a:r>
            <a:r>
              <a:rPr lang="en-US" sz="3200" b="1" i="1">
                <a:solidFill>
                  <a:srgbClr val="FF0000"/>
                </a:solidFill>
              </a:rPr>
              <a:t>already</a:t>
            </a:r>
            <a:r>
              <a:rPr lang="en-US" sz="3200" b="1" i="1">
                <a:solidFill>
                  <a:srgbClr val="00B050"/>
                </a:solidFill>
              </a:rPr>
              <a:t>. </a:t>
            </a:r>
            <a:endParaRPr lang="vi-VN" sz="3200" b="1" i="1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i="1" smtClean="0">
                <a:solidFill>
                  <a:srgbClr val="00B050"/>
                </a:solidFill>
              </a:rPr>
              <a:t>      The </a:t>
            </a:r>
            <a:r>
              <a:rPr lang="en-US" sz="3200" b="1" i="1">
                <a:solidFill>
                  <a:srgbClr val="00B050"/>
                </a:solidFill>
              </a:rPr>
              <a:t>train has </a:t>
            </a:r>
            <a:r>
              <a:rPr lang="en-US" sz="3200" b="1" i="1">
                <a:solidFill>
                  <a:srgbClr val="FF0000"/>
                </a:solidFill>
              </a:rPr>
              <a:t>already</a:t>
            </a:r>
            <a:r>
              <a:rPr lang="en-US" sz="3200" b="1" i="1">
                <a:solidFill>
                  <a:srgbClr val="00B050"/>
                </a:solidFill>
              </a:rPr>
              <a:t> left. What are we going to do?</a:t>
            </a:r>
            <a:endParaRPr lang="en-US" sz="3200" b="1" i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0764" y="2632367"/>
            <a:ext cx="1196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Already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is put </a:t>
            </a:r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after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the </a:t>
            </a:r>
            <a:r>
              <a:rPr lang="en-US" sz="4000" b="1" u="sng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auxiliary verb </a:t>
            </a:r>
            <a:r>
              <a:rPr lang="vi-VN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“</a:t>
            </a:r>
            <a:r>
              <a:rPr lang="vi-VN" sz="4000" b="1" i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have/ has</a:t>
            </a:r>
            <a:r>
              <a:rPr lang="vi-VN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” 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and </a:t>
            </a:r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before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 the </a:t>
            </a:r>
            <a:r>
              <a:rPr lang="en-US" sz="4000" b="1" u="sng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past participle 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(main verb) and it’s also put </a:t>
            </a:r>
            <a:r>
              <a:rPr lang="en-US" sz="4000" b="1">
                <a:solidFill>
                  <a:srgbClr val="FF0000"/>
                </a:solidFill>
                <a:ea typeface="+mj-ea"/>
                <a:cs typeface="Calibri" panose="020F0502020204030204" pitchFamily="34" charset="0"/>
              </a:rPr>
              <a:t>at the end </a:t>
            </a:r>
            <a:r>
              <a:rPr lang="en-US" sz="4000" b="1">
                <a:solidFill>
                  <a:srgbClr val="0070C0"/>
                </a:solidFill>
                <a:ea typeface="+mj-ea"/>
                <a:cs typeface="Calibri" panose="020F0502020204030204" pitchFamily="34" charset="0"/>
              </a:rPr>
              <a:t>of the sentence.</a:t>
            </a:r>
            <a:endParaRPr lang="en-US" b="1"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0120" y="3048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C00000"/>
                </a:solidFill>
                <a:latin typeface="Arial Black" panose="020B0A04020102020204" pitchFamily="34" charset="0"/>
              </a:rPr>
              <a:t>Excercises:</a:t>
            </a:r>
            <a:endParaRPr lang="en-US" sz="3200" b="1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0" y="1158240"/>
            <a:ext cx="5562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32320" y="2362200"/>
            <a:ext cx="60198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0070C0"/>
                </a:solidFill>
              </a:rPr>
              <a:t>1  Have you made your bed yet?</a:t>
            </a:r>
            <a:endParaRPr lang="en-US" sz="2800" b="1" smtClean="0">
              <a:solidFill>
                <a:srgbClr val="0070C0"/>
              </a:solidFill>
            </a:endParaRPr>
          </a:p>
          <a:p>
            <a:r>
              <a:rPr lang="en-US" sz="2800" b="1" smtClean="0">
                <a:solidFill>
                  <a:srgbClr val="0070C0"/>
                </a:solidFill>
              </a:rPr>
              <a:t>2  She’s already gone to work.</a:t>
            </a:r>
            <a:endParaRPr lang="en-US" sz="2800" b="1" smtClean="0">
              <a:solidFill>
                <a:srgbClr val="0070C0"/>
              </a:solidFill>
            </a:endParaRPr>
          </a:p>
          <a:p>
            <a:r>
              <a:rPr lang="en-US" sz="2800" b="1" smtClean="0">
                <a:solidFill>
                  <a:srgbClr val="0070C0"/>
                </a:solidFill>
              </a:rPr>
              <a:t>3  We’ve just had a cup of coffee.</a:t>
            </a:r>
            <a:endParaRPr lang="en-US" sz="2800" b="1" smtClean="0">
              <a:solidFill>
                <a:srgbClr val="0070C0"/>
              </a:solidFill>
            </a:endParaRPr>
          </a:p>
          <a:p>
            <a:r>
              <a:rPr lang="en-US" sz="2800" b="1" smtClean="0">
                <a:solidFill>
                  <a:srgbClr val="0070C0"/>
                </a:solidFill>
              </a:rPr>
              <a:t>4  I haven’t found a job yet.</a:t>
            </a:r>
            <a:endParaRPr lang="en-US" sz="2800" b="1" smtClean="0">
              <a:solidFill>
                <a:srgbClr val="0070C0"/>
              </a:solidFill>
            </a:endParaRPr>
          </a:p>
          <a:p>
            <a:r>
              <a:rPr lang="en-US" sz="2800" b="1" smtClean="0">
                <a:solidFill>
                  <a:srgbClr val="0070C0"/>
                </a:solidFill>
              </a:rPr>
              <a:t>5  He’s just sent me an e-mail.</a:t>
            </a:r>
            <a:endParaRPr lang="en-US" sz="2800" b="1" smtClean="0">
              <a:solidFill>
                <a:srgbClr val="0070C0"/>
              </a:solidFill>
            </a:endParaRPr>
          </a:p>
          <a:p>
            <a:r>
              <a:rPr lang="en-US" sz="2800" b="1" smtClean="0">
                <a:solidFill>
                  <a:srgbClr val="0070C0"/>
                </a:solidFill>
              </a:rPr>
              <a:t>6  They’ve already sold their house.</a:t>
            </a:r>
            <a:endParaRPr lang="en-US" sz="28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7239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1630680"/>
            <a:ext cx="5105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3764280"/>
            <a:ext cx="513588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70320" y="1615440"/>
            <a:ext cx="6888480" cy="43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1  I’ve just had breakfast.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38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2  Have you finished your homework yet?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38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3  The film has already started.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38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4  I haven’t met his girlfriend yet.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4200"/>
              </a:lnSpc>
              <a:spcBef>
                <a:spcPts val="1200"/>
              </a:spcBef>
            </a:pPr>
            <a:r>
              <a:rPr lang="en-US" sz="2800" b="1" smtClean="0">
                <a:solidFill>
                  <a:srgbClr val="0070C0"/>
                </a:solidFill>
              </a:rPr>
              <a:t>5  They’ve just got married.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42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6  You’re too late. He’s already gone home.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42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7  Have you spoken to him yet?</a:t>
            </a:r>
            <a:endParaRPr lang="en-US" sz="2800" b="1" smtClean="0">
              <a:solidFill>
                <a:srgbClr val="0070C0"/>
              </a:solidFill>
            </a:endParaRPr>
          </a:p>
          <a:p>
            <a:pPr>
              <a:lnSpc>
                <a:spcPts val="4200"/>
              </a:lnSpc>
            </a:pPr>
            <a:r>
              <a:rPr lang="en-US" sz="2800" b="1" smtClean="0">
                <a:solidFill>
                  <a:srgbClr val="0070C0"/>
                </a:solidFill>
              </a:rPr>
              <a:t>8  I haven’t read his new book yet.</a:t>
            </a:r>
            <a:endParaRPr lang="en-US" sz="2800" b="1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3886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6019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95400"/>
            <a:ext cx="5943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6 4.5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9400" y="5029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Presentation</Application>
  <PresentationFormat>Custom</PresentationFormat>
  <Paragraphs>148</Paragraphs>
  <Slides>15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Arial Black</vt:lpstr>
      <vt:lpstr>Calibri</vt:lpstr>
      <vt:lpstr>Comic Sans MS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We use Yet in (-) and (?) sentences to ask if something is going to happen has happened or say it hasn’t happened.</vt:lpstr>
      <vt:lpstr>We use Just in (+) sentences to say that something happened recently.</vt:lpstr>
      <vt:lpstr>We use Already in (+) sentences to say that something happened before now or earlier than expected.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HANG Chu</cp:lastModifiedBy>
  <cp:revision>217</cp:revision>
  <dcterms:created xsi:type="dcterms:W3CDTF">2020-04-04T05:56:00Z</dcterms:created>
  <dcterms:modified xsi:type="dcterms:W3CDTF">2023-04-22T10:04:55Z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6F994277CF11423B9AB9DCE07693E905</vt:lpwstr>
  </property>
  <property fmtid="{D5CDD505-2E9C-101B-9397-08002B2CF9AE}" pid="3" name="KSOProductBuildVer">
    <vt:lpwstr>1033-11.2.0.11219</vt:lpwstr>
  </property>
</Properties>
</file>